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349" r:id="rId3"/>
    <p:sldId id="351" r:id="rId4"/>
    <p:sldId id="353" r:id="rId5"/>
    <p:sldId id="352" r:id="rId6"/>
    <p:sldId id="355" r:id="rId7"/>
    <p:sldId id="354" r:id="rId8"/>
    <p:sldId id="356" r:id="rId9"/>
    <p:sldId id="359" r:id="rId10"/>
    <p:sldId id="360" r:id="rId11"/>
    <p:sldId id="362" r:id="rId12"/>
    <p:sldId id="358" r:id="rId13"/>
    <p:sldId id="357" r:id="rId14"/>
    <p:sldId id="361" r:id="rId15"/>
    <p:sldId id="363" r:id="rId16"/>
    <p:sldId id="367" r:id="rId17"/>
    <p:sldId id="364" r:id="rId18"/>
    <p:sldId id="366" r:id="rId19"/>
    <p:sldId id="365" r:id="rId20"/>
    <p:sldId id="2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47D3C-0FE8-48CD-ABE8-2F27A3675F13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5841D-9202-401D-8230-986CBD68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6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5E1A-9C8C-46AD-81E4-38711766F2B8}" type="datetime10">
              <a:rPr lang="en-US" smtClean="0"/>
              <a:t>07:29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7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1B6B-0932-4247-8245-8F27FDE5EEEA}" type="datetime10">
              <a:rPr lang="en-US" smtClean="0"/>
              <a:t>07:29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9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902E-9007-4551-B744-B2B2B6BC9C56}" type="datetime10">
              <a:rPr lang="en-US" smtClean="0"/>
              <a:t>07:29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7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07:29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5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07:29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0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C7E-FF97-495E-8EA6-C5BAD3AE314C}" type="datetime10">
              <a:rPr lang="en-US" smtClean="0"/>
              <a:t>07:29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7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D53F-7ACA-4B0B-B523-4F46A2824FC5}" type="datetime10">
              <a:rPr lang="en-US" smtClean="0"/>
              <a:t>07:29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2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C268-431E-4349-9A45-98FD4D86C13F}" type="datetime10">
              <a:rPr lang="en-US" smtClean="0"/>
              <a:t>07:29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4175-704E-4DD3-9E08-6D81C044BEE2}" type="datetime10">
              <a:rPr lang="en-US" smtClean="0"/>
              <a:t>07:29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131A-5425-4BE3-A567-B8E7A0687957}" type="datetime10">
              <a:rPr lang="en-US" smtClean="0"/>
              <a:t>07:29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8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62BD-8D8B-46AD-9B8C-A463E47E2FF7}" type="datetime10">
              <a:rPr lang="en-US" smtClean="0"/>
              <a:t>07:29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3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174172"/>
            <a:ext cx="10515600" cy="959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422400"/>
            <a:ext cx="10515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476344" y="6376591"/>
            <a:ext cx="287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3300"/>
                </a:solidFill>
                <a:latin typeface="Arial Narrow" panose="020B0606020202030204" pitchFamily="34" charset="0"/>
              </a:defRPr>
            </a:lvl1pPr>
          </a:lstStyle>
          <a:p>
            <a:fld id="{3F83F346-FC3B-4FAE-9C55-E22FC3EDEB65}" type="datetime10">
              <a:rPr lang="en-US" smtClean="0"/>
              <a:pPr/>
              <a:t>07:29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00"/>
                </a:solidFill>
              </a:defRPr>
            </a:lvl1pPr>
          </a:lstStyle>
          <a:p>
            <a:fld id="{BF021985-4801-4ED1-847D-F9AC44EE79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églalap 6"/>
          <p:cNvSpPr/>
          <p:nvPr userDrawn="1"/>
        </p:nvSpPr>
        <p:spPr>
          <a:xfrm>
            <a:off x="0" y="1167618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églalap 7"/>
          <p:cNvSpPr/>
          <p:nvPr userDrawn="1"/>
        </p:nvSpPr>
        <p:spPr>
          <a:xfrm>
            <a:off x="0" y="6234797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zövegdoboz 8"/>
          <p:cNvSpPr txBox="1"/>
          <p:nvPr userDrawn="1"/>
        </p:nvSpPr>
        <p:spPr>
          <a:xfrm>
            <a:off x="838200" y="6333271"/>
            <a:ext cx="2964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Open </a:t>
            </a:r>
            <a:r>
              <a:rPr lang="hu-HU" dirty="0" err="1" smtClean="0">
                <a:solidFill>
                  <a:srgbClr val="003300"/>
                </a:solidFill>
                <a:latin typeface="Arial Narrow" panose="020B0606020202030204" pitchFamily="34" charset="0"/>
              </a:rPr>
              <a:t>source</a:t>
            </a:r>
            <a:r>
              <a:rPr lang="hu-HU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 GIS</a:t>
            </a:r>
            <a:endParaRPr lang="en-US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Szövegdoboz 9"/>
          <p:cNvSpPr txBox="1"/>
          <p:nvPr userDrawn="1"/>
        </p:nvSpPr>
        <p:spPr>
          <a:xfrm>
            <a:off x="3371273" y="6354246"/>
            <a:ext cx="551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>
                <a:solidFill>
                  <a:srgbClr val="003300"/>
                </a:solidFill>
                <a:latin typeface="Arial Narrow" panose="020B0606020202030204" pitchFamily="34" charset="0"/>
              </a:rPr>
              <a:t>Google</a:t>
            </a:r>
            <a:r>
              <a:rPr lang="hu-HU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 </a:t>
            </a:r>
            <a:r>
              <a:rPr lang="hu-HU" dirty="0" err="1" smtClean="0">
                <a:solidFill>
                  <a:srgbClr val="003300"/>
                </a:solidFill>
                <a:latin typeface="Arial Narrow" panose="020B0606020202030204" pitchFamily="34" charset="0"/>
              </a:rPr>
              <a:t>Earth</a:t>
            </a:r>
            <a:r>
              <a:rPr lang="hu-HU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 </a:t>
            </a:r>
            <a:r>
              <a:rPr lang="hu-HU" dirty="0" err="1" smtClean="0">
                <a:solidFill>
                  <a:srgbClr val="003300"/>
                </a:solidFill>
                <a:latin typeface="Arial Narrow" panose="020B0606020202030204" pitchFamily="34" charset="0"/>
              </a:rPr>
              <a:t>Engine</a:t>
            </a:r>
            <a:r>
              <a:rPr lang="hu-HU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 2.</a:t>
            </a:r>
            <a:endParaRPr lang="en-US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5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300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03300"/>
          </a:solidFill>
          <a:latin typeface="Arial Narrow" panose="020B0606020202030204" pitchFamily="34" charset="0"/>
          <a:ea typeface="+mn-ea"/>
          <a:cs typeface="+mn-cs"/>
        </a:defRPr>
      </a:lvl1pPr>
      <a:lvl2pPr marL="534988" indent="-228600" algn="l" defTabSz="914400" rtl="0" eaLnBrk="1" latinLnBrk="0" hangingPunct="1">
        <a:lnSpc>
          <a:spcPct val="90000"/>
        </a:lnSpc>
        <a:spcBef>
          <a:spcPts val="500"/>
        </a:spcBef>
        <a:buFont typeface="Arial Narrow" panose="020B0606020202030204" pitchFamily="34" charset="0"/>
        <a:buChar char="–"/>
        <a:defRPr sz="2400" kern="1200">
          <a:solidFill>
            <a:srgbClr val="006600"/>
          </a:solidFill>
          <a:latin typeface="Arial Narrow" panose="020B0606020202030204" pitchFamily="34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rgbClr val="006600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/>
              <a:t>Google</a:t>
            </a:r>
            <a:r>
              <a:rPr lang="hu-HU" dirty="0"/>
              <a:t> </a:t>
            </a:r>
            <a:r>
              <a:rPr lang="hu-HU" dirty="0" err="1"/>
              <a:t>Earth</a:t>
            </a:r>
            <a:r>
              <a:rPr lang="hu-HU" dirty="0"/>
              <a:t> </a:t>
            </a:r>
            <a:r>
              <a:rPr lang="hu-HU" dirty="0" err="1"/>
              <a:t>Engine</a:t>
            </a:r>
            <a:r>
              <a:rPr lang="hu-HU" dirty="0"/>
              <a:t> </a:t>
            </a:r>
            <a:r>
              <a:rPr lang="hu-HU" dirty="0" smtClean="0"/>
              <a:t>2.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Open </a:t>
            </a:r>
            <a:r>
              <a:rPr lang="hu-HU" dirty="0" err="1"/>
              <a:t>source</a:t>
            </a:r>
            <a:r>
              <a:rPr lang="hu-HU" dirty="0"/>
              <a:t> </a:t>
            </a:r>
            <a:r>
              <a:rPr lang="hu-HU" dirty="0" smtClean="0"/>
              <a:t>GIS</a:t>
            </a:r>
          </a:p>
          <a:p>
            <a:r>
              <a:rPr lang="hu-HU" dirty="0" smtClean="0"/>
              <a:t>2023.05.03.</a:t>
            </a:r>
          </a:p>
          <a:p>
            <a:r>
              <a:rPr lang="hu-HU" dirty="0" err="1" smtClean="0"/>
              <a:t>Bede-Fazekas</a:t>
            </a:r>
            <a:r>
              <a:rPr lang="hu-HU" dirty="0" smtClean="0"/>
              <a:t> Ákos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4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Térbeli leválogatás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ezek </a:t>
            </a:r>
            <a:r>
              <a:rPr lang="hu-HU" dirty="0"/>
              <a:t>lassú </a:t>
            </a:r>
            <a:r>
              <a:rPr lang="hu-HU" dirty="0" smtClean="0"/>
              <a:t>műveletek!</a:t>
            </a:r>
            <a:endParaRPr lang="hu-HU" dirty="0"/>
          </a:p>
          <a:p>
            <a:pPr lvl="1"/>
            <a:r>
              <a:rPr lang="hu-HU" dirty="0"/>
              <a:t>a GEE raszterekre lett </a:t>
            </a:r>
            <a:r>
              <a:rPr lang="hu-HU" dirty="0" smtClean="0"/>
              <a:t>optimalizálva</a:t>
            </a:r>
          </a:p>
          <a:p>
            <a:r>
              <a:rPr lang="hu-HU" dirty="0" smtClean="0"/>
              <a:t>elvileg meghívhatjuk raszterekre is</a:t>
            </a:r>
          </a:p>
          <a:p>
            <a:pPr lvl="1"/>
            <a:r>
              <a:rPr lang="hu-HU" dirty="0" smtClean="0"/>
              <a:t>de csak az </a:t>
            </a:r>
            <a:r>
              <a:rPr lang="hu-HU" dirty="0" err="1" smtClean="0"/>
              <a:t>intersects</a:t>
            </a:r>
            <a:r>
              <a:rPr lang="hu-HU" dirty="0" smtClean="0"/>
              <a:t>() és a </a:t>
            </a:r>
            <a:r>
              <a:rPr lang="hu-HU" dirty="0" err="1" smtClean="0"/>
              <a:t>bounds</a:t>
            </a:r>
            <a:r>
              <a:rPr lang="hu-HU" dirty="0" smtClean="0"/>
              <a:t>() működött nekem</a:t>
            </a:r>
          </a:p>
          <a:p>
            <a:r>
              <a:rPr lang="hu-HU" dirty="0" smtClean="0"/>
              <a:t>a </a:t>
            </a:r>
            <a:r>
              <a:rPr lang="en-US" dirty="0" err="1" smtClean="0"/>
              <a:t>leftField</a:t>
            </a:r>
            <a:r>
              <a:rPr lang="hu-HU" dirty="0" smtClean="0"/>
              <a:t> paraméter mindig ".geo", a </a:t>
            </a:r>
            <a:r>
              <a:rPr lang="en-US" dirty="0" err="1" smtClean="0"/>
              <a:t>rightValue</a:t>
            </a:r>
            <a:r>
              <a:rPr lang="hu-HU" dirty="0" smtClean="0"/>
              <a:t> paraméter pedig a</a:t>
            </a:r>
            <a:br>
              <a:rPr lang="hu-HU" dirty="0" smtClean="0"/>
            </a:br>
            <a:r>
              <a:rPr lang="hu-HU" dirty="0" smtClean="0"/>
              <a:t>viszonyítási réteg</a:t>
            </a:r>
          </a:p>
          <a:p>
            <a:pPr lvl="1"/>
            <a:r>
              <a:rPr lang="hu-HU" dirty="0" smtClean="0"/>
              <a:t>nagyon rosszul dokumentált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7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Térbeli leválogatás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ezek </a:t>
            </a:r>
            <a:r>
              <a:rPr lang="hu-HU" dirty="0"/>
              <a:t>lassú </a:t>
            </a:r>
            <a:r>
              <a:rPr lang="hu-HU" dirty="0" smtClean="0"/>
              <a:t>műveletek!</a:t>
            </a:r>
            <a:endParaRPr lang="hu-HU" dirty="0"/>
          </a:p>
          <a:p>
            <a:pPr lvl="1"/>
            <a:r>
              <a:rPr lang="hu-HU" dirty="0"/>
              <a:t>a GEE raszterekre lett </a:t>
            </a:r>
            <a:r>
              <a:rPr lang="hu-HU" dirty="0" smtClean="0"/>
              <a:t>optimalizálva</a:t>
            </a:r>
          </a:p>
          <a:p>
            <a:r>
              <a:rPr lang="hu-HU" dirty="0" smtClean="0"/>
              <a:t>elvileg meghívhatjuk raszterekre is</a:t>
            </a:r>
          </a:p>
          <a:p>
            <a:pPr lvl="1"/>
            <a:r>
              <a:rPr lang="hu-HU" dirty="0" smtClean="0"/>
              <a:t>de csak az </a:t>
            </a:r>
            <a:r>
              <a:rPr lang="hu-HU" dirty="0" err="1" smtClean="0"/>
              <a:t>intersects</a:t>
            </a:r>
            <a:r>
              <a:rPr lang="hu-HU" dirty="0" smtClean="0"/>
              <a:t>() és a </a:t>
            </a:r>
            <a:r>
              <a:rPr lang="hu-HU" dirty="0" err="1" smtClean="0"/>
              <a:t>bounds</a:t>
            </a:r>
            <a:r>
              <a:rPr lang="hu-HU" dirty="0" smtClean="0"/>
              <a:t>() működött nekem</a:t>
            </a:r>
          </a:p>
          <a:p>
            <a:r>
              <a:rPr lang="hu-HU" dirty="0" smtClean="0"/>
              <a:t>a </a:t>
            </a:r>
            <a:r>
              <a:rPr lang="en-US" dirty="0" err="1" smtClean="0"/>
              <a:t>leftField</a:t>
            </a:r>
            <a:r>
              <a:rPr lang="hu-HU" dirty="0" smtClean="0"/>
              <a:t> paraméter mindig ".geo", a </a:t>
            </a:r>
            <a:r>
              <a:rPr lang="en-US" dirty="0" err="1" smtClean="0"/>
              <a:t>rightValue</a:t>
            </a:r>
            <a:r>
              <a:rPr lang="hu-HU" dirty="0" smtClean="0"/>
              <a:t> paraméter pedig a</a:t>
            </a:r>
            <a:br>
              <a:rPr lang="hu-HU" dirty="0" smtClean="0"/>
            </a:br>
            <a:r>
              <a:rPr lang="hu-HU" dirty="0" smtClean="0"/>
              <a:t>viszonyítási réteg</a:t>
            </a:r>
          </a:p>
          <a:p>
            <a:pPr lvl="1"/>
            <a:r>
              <a:rPr lang="hu-HU" dirty="0" smtClean="0"/>
              <a:t>nagyon rosszul dokumentált</a:t>
            </a:r>
          </a:p>
          <a:p>
            <a:pPr lvl="1"/>
            <a:r>
              <a:rPr lang="hu-HU" dirty="0" smtClean="0"/>
              <a:t>a </a:t>
            </a:r>
            <a:r>
              <a:rPr lang="hu-HU" dirty="0" err="1" smtClean="0"/>
              <a:t>ChatGPT</a:t>
            </a:r>
            <a:r>
              <a:rPr lang="hu-HU" dirty="0" smtClean="0"/>
              <a:t> nélkül nem sikerült erről értelmes leírást találnom…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07:30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1486" y="2791834"/>
            <a:ext cx="3385129" cy="33851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5024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Mezőérték/képtulajdonság </a:t>
            </a:r>
            <a:r>
              <a:rPr lang="hu-HU" dirty="0"/>
              <a:t>szerinti leválogatás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ee.Filter.eq</a:t>
            </a:r>
            <a:r>
              <a:rPr lang="hu-HU" dirty="0" smtClean="0"/>
              <a:t>(</a:t>
            </a:r>
            <a:r>
              <a:rPr lang="hu-HU" dirty="0" err="1" smtClean="0"/>
              <a:t>name</a:t>
            </a:r>
            <a:r>
              <a:rPr lang="hu-HU" dirty="0" smtClean="0"/>
              <a:t>, </a:t>
            </a:r>
            <a:r>
              <a:rPr lang="hu-HU" dirty="0" err="1" smtClean="0"/>
              <a:t>value</a:t>
            </a:r>
            <a:r>
              <a:rPr lang="hu-HU" dirty="0" smtClean="0"/>
              <a:t>): mezőérték/képtulajdonság megegyezik egy értékkel</a:t>
            </a:r>
          </a:p>
          <a:p>
            <a:r>
              <a:rPr lang="hu-HU" dirty="0" err="1" smtClean="0"/>
              <a:t>ee.Filter.neq</a:t>
            </a:r>
            <a:r>
              <a:rPr lang="hu-HU" dirty="0" smtClean="0"/>
              <a:t>(</a:t>
            </a:r>
            <a:r>
              <a:rPr lang="hu-HU" dirty="0" err="1"/>
              <a:t>name</a:t>
            </a:r>
            <a:r>
              <a:rPr lang="hu-HU" dirty="0"/>
              <a:t>, </a:t>
            </a:r>
            <a:r>
              <a:rPr lang="hu-HU" dirty="0" err="1" smtClean="0"/>
              <a:t>value</a:t>
            </a:r>
            <a:r>
              <a:rPr lang="hu-HU" dirty="0" smtClean="0"/>
              <a:t>): eltér egy értéktől</a:t>
            </a:r>
          </a:p>
          <a:p>
            <a:r>
              <a:rPr lang="hu-HU" dirty="0" err="1" smtClean="0"/>
              <a:t>ee.Filter.inList</a:t>
            </a:r>
            <a:r>
              <a:rPr lang="hu-HU" dirty="0" smtClean="0"/>
              <a:t>(</a:t>
            </a:r>
            <a:r>
              <a:rPr lang="en-US" dirty="0" err="1"/>
              <a:t>leftField</a:t>
            </a:r>
            <a:r>
              <a:rPr lang="hu-HU" dirty="0" smtClean="0"/>
              <a:t>, </a:t>
            </a:r>
            <a:r>
              <a:rPr lang="en-US" dirty="0" err="1"/>
              <a:t>rightValue</a:t>
            </a:r>
            <a:r>
              <a:rPr lang="hu-HU" dirty="0" smtClean="0"/>
              <a:t>): beleesik értékek halmazába (listájába)</a:t>
            </a:r>
          </a:p>
          <a:p>
            <a:r>
              <a:rPr lang="hu-HU" dirty="0" err="1" smtClean="0"/>
              <a:t>ee.Filter.rangeContains</a:t>
            </a:r>
            <a:r>
              <a:rPr lang="hu-HU" dirty="0" smtClean="0"/>
              <a:t>(</a:t>
            </a:r>
            <a:r>
              <a:rPr lang="hu-HU" dirty="0" err="1" smtClean="0"/>
              <a:t>field</a:t>
            </a:r>
            <a:r>
              <a:rPr lang="hu-HU" dirty="0" smtClean="0"/>
              <a:t>, </a:t>
            </a:r>
            <a:r>
              <a:rPr lang="hu-HU" dirty="0" err="1" smtClean="0"/>
              <a:t>minValue</a:t>
            </a:r>
            <a:r>
              <a:rPr lang="hu-HU" dirty="0" smtClean="0"/>
              <a:t>, </a:t>
            </a:r>
            <a:r>
              <a:rPr lang="hu-HU" dirty="0" err="1" smtClean="0"/>
              <a:t>maxValue</a:t>
            </a:r>
            <a:r>
              <a:rPr lang="hu-HU" dirty="0" smtClean="0"/>
              <a:t>): adott értéktartományba esik</a:t>
            </a:r>
          </a:p>
          <a:p>
            <a:r>
              <a:rPr lang="hu-HU" dirty="0" err="1" smtClean="0"/>
              <a:t>ee.Filter.gt</a:t>
            </a:r>
            <a:r>
              <a:rPr lang="hu-HU" dirty="0" smtClean="0"/>
              <a:t>(</a:t>
            </a:r>
            <a:r>
              <a:rPr lang="hu-HU" dirty="0" err="1"/>
              <a:t>name</a:t>
            </a:r>
            <a:r>
              <a:rPr lang="hu-HU" dirty="0"/>
              <a:t>, </a:t>
            </a:r>
            <a:r>
              <a:rPr lang="hu-HU" dirty="0" err="1"/>
              <a:t>value</a:t>
            </a:r>
            <a:r>
              <a:rPr lang="hu-HU" dirty="0" smtClean="0"/>
              <a:t>), </a:t>
            </a:r>
            <a:r>
              <a:rPr lang="hu-HU" dirty="0" err="1" smtClean="0"/>
              <a:t>ee.Filter.gte</a:t>
            </a:r>
            <a:r>
              <a:rPr lang="hu-HU" dirty="0" smtClean="0"/>
              <a:t>(</a:t>
            </a:r>
            <a:r>
              <a:rPr lang="hu-HU" dirty="0" err="1"/>
              <a:t>name</a:t>
            </a:r>
            <a:r>
              <a:rPr lang="hu-HU" dirty="0"/>
              <a:t>, </a:t>
            </a:r>
            <a:r>
              <a:rPr lang="hu-HU" dirty="0" err="1"/>
              <a:t>value</a:t>
            </a:r>
            <a:r>
              <a:rPr lang="hu-HU" dirty="0" smtClean="0"/>
              <a:t>): nagyobb (vagy egyenlő), mint egy érték</a:t>
            </a:r>
          </a:p>
          <a:p>
            <a:r>
              <a:rPr lang="hu-HU" dirty="0" err="1" smtClean="0"/>
              <a:t>ee.Filter.lt</a:t>
            </a:r>
            <a:r>
              <a:rPr lang="hu-HU" dirty="0" smtClean="0"/>
              <a:t>(</a:t>
            </a:r>
            <a:r>
              <a:rPr lang="hu-HU" dirty="0" err="1"/>
              <a:t>name</a:t>
            </a:r>
            <a:r>
              <a:rPr lang="hu-HU" dirty="0"/>
              <a:t>, </a:t>
            </a:r>
            <a:r>
              <a:rPr lang="hu-HU" dirty="0" err="1"/>
              <a:t>value</a:t>
            </a:r>
            <a:r>
              <a:rPr lang="hu-HU" dirty="0" smtClean="0"/>
              <a:t>), </a:t>
            </a:r>
            <a:r>
              <a:rPr lang="hu-HU" dirty="0" err="1" smtClean="0"/>
              <a:t>ee.Filter.lte</a:t>
            </a:r>
            <a:r>
              <a:rPr lang="hu-HU" dirty="0" smtClean="0"/>
              <a:t>(</a:t>
            </a:r>
            <a:r>
              <a:rPr lang="hu-HU" dirty="0" err="1"/>
              <a:t>name</a:t>
            </a:r>
            <a:r>
              <a:rPr lang="hu-HU" dirty="0"/>
              <a:t>, </a:t>
            </a:r>
            <a:r>
              <a:rPr lang="hu-HU" dirty="0" err="1"/>
              <a:t>value</a:t>
            </a:r>
            <a:r>
              <a:rPr lang="hu-HU" dirty="0" smtClean="0"/>
              <a:t>)</a:t>
            </a:r>
            <a:r>
              <a:rPr lang="hu-HU" dirty="0"/>
              <a:t>: </a:t>
            </a:r>
            <a:r>
              <a:rPr lang="hu-HU" dirty="0" smtClean="0"/>
              <a:t>kisebb </a:t>
            </a:r>
            <a:r>
              <a:rPr lang="hu-HU" dirty="0"/>
              <a:t>(vagy egyenlő), mint egy érték</a:t>
            </a:r>
            <a:endParaRPr lang="hu-HU" dirty="0" smtClean="0"/>
          </a:p>
          <a:p>
            <a:r>
              <a:rPr lang="hu-HU" dirty="0" err="1" smtClean="0"/>
              <a:t>ee.Filter.notNull</a:t>
            </a:r>
            <a:r>
              <a:rPr lang="hu-HU" dirty="0" smtClean="0"/>
              <a:t>(</a:t>
            </a:r>
            <a:r>
              <a:rPr lang="hu-HU" dirty="0" err="1" smtClean="0"/>
              <a:t>properties</a:t>
            </a:r>
            <a:r>
              <a:rPr lang="hu-HU" dirty="0" smtClean="0"/>
              <a:t>): mezőértékek/képtulajdonságok (lista) egyike sem ismeretlen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3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Leválogatás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5280926" cy="4754563"/>
          </a:xfrm>
        </p:spPr>
        <p:txBody>
          <a:bodyPr/>
          <a:lstStyle/>
          <a:p>
            <a:r>
              <a:rPr lang="hu-HU" dirty="0" smtClean="0"/>
              <a:t>DEMO 4</a:t>
            </a:r>
          </a:p>
          <a:p>
            <a:pPr lvl="1"/>
            <a:r>
              <a:rPr lang="hu-HU" dirty="0" smtClean="0"/>
              <a:t>időbeli leválogatás</a:t>
            </a:r>
          </a:p>
          <a:p>
            <a:pPr lvl="1"/>
            <a:r>
              <a:rPr lang="hu-HU" dirty="0" smtClean="0"/>
              <a:t>.filter()</a:t>
            </a:r>
            <a:r>
              <a:rPr lang="hu-HU" dirty="0" err="1" smtClean="0"/>
              <a:t>-ek</a:t>
            </a:r>
            <a:r>
              <a:rPr lang="hu-HU" dirty="0" smtClean="0"/>
              <a:t> halmozása</a:t>
            </a:r>
          </a:p>
          <a:p>
            <a:pPr lvl="1"/>
            <a:r>
              <a:rPr lang="hu-HU" dirty="0" err="1" smtClean="0"/>
              <a:t>ee.Filter.And</a:t>
            </a:r>
            <a:r>
              <a:rPr lang="hu-HU" dirty="0" smtClean="0"/>
              <a:t>() és .</a:t>
            </a:r>
            <a:r>
              <a:rPr lang="hu-HU" dirty="0" err="1" smtClean="0"/>
              <a:t>Or</a:t>
            </a:r>
            <a:r>
              <a:rPr lang="hu-HU" dirty="0" smtClean="0"/>
              <a:t>() alkalmazása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07:30</a:t>
            </a:fld>
            <a:endParaRPr lang="en-US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126" y="1436913"/>
            <a:ext cx="5904146" cy="46155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55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Leválogatás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DEMO 5</a:t>
            </a:r>
          </a:p>
          <a:p>
            <a:pPr lvl="1"/>
            <a:r>
              <a:rPr lang="hu-HU" dirty="0" smtClean="0"/>
              <a:t>leválogatás mezőérték/képtulajdonság alapján</a:t>
            </a:r>
          </a:p>
          <a:p>
            <a:pPr lvl="1"/>
            <a:r>
              <a:rPr lang="hu-HU" dirty="0" smtClean="0"/>
              <a:t>térbeli leválogatás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07:30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6750" y="143436"/>
            <a:ext cx="3783330" cy="21589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6750" y="2471508"/>
            <a:ext cx="3783330" cy="20988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6750" y="4730650"/>
            <a:ext cx="3783329" cy="19744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43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8970" y="1393372"/>
            <a:ext cx="6112399" cy="47545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feladat – leválogatás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5090770" cy="4754563"/>
          </a:xfrm>
        </p:spPr>
        <p:txBody>
          <a:bodyPr/>
          <a:lstStyle/>
          <a:p>
            <a:r>
              <a:rPr lang="hu-HU" dirty="0"/>
              <a:t>kérd le és jelenítsd meg kétféle módon a Brit-szigeteken található két országot ("</a:t>
            </a:r>
            <a:r>
              <a:rPr lang="hu-HU" dirty="0" err="1"/>
              <a:t>Ireland</a:t>
            </a:r>
            <a:r>
              <a:rPr lang="hu-HU" dirty="0"/>
              <a:t>", "United </a:t>
            </a:r>
            <a:r>
              <a:rPr lang="hu-HU" dirty="0" err="1"/>
              <a:t>Kingdom</a:t>
            </a:r>
            <a:r>
              <a:rPr lang="hu-HU" dirty="0"/>
              <a:t>")</a:t>
            </a:r>
          </a:p>
          <a:p>
            <a:pPr lvl="1"/>
            <a:r>
              <a:rPr lang="hu-HU" dirty="0"/>
              <a:t>az egyik lekérésnél nem használhatod a </a:t>
            </a:r>
            <a:r>
              <a:rPr lang="hu-HU" dirty="0" err="1"/>
              <a:t>ee.Filter.inList</a:t>
            </a:r>
            <a:r>
              <a:rPr lang="hu-HU" dirty="0"/>
              <a:t>() metódust</a:t>
            </a:r>
          </a:p>
          <a:p>
            <a:pPr lvl="1"/>
            <a:r>
              <a:rPr lang="hu-HU" dirty="0"/>
              <a:t>az egyik megjelenítésnél zöld kitöltést alkalmazzál</a:t>
            </a:r>
          </a:p>
          <a:p>
            <a:r>
              <a:rPr lang="hu-HU" dirty="0"/>
              <a:t>a képvásznat pozícionáld a leválogatott országokhoz, használj 8-as zoomszintet</a:t>
            </a:r>
          </a:p>
          <a:p>
            <a:r>
              <a:rPr lang="hu-HU" dirty="0"/>
              <a:t>nyerd ki az ábrázolt </a:t>
            </a:r>
            <a:r>
              <a:rPr lang="hu-HU" dirty="0" err="1"/>
              <a:t>kivágatot</a:t>
            </a:r>
            <a:r>
              <a:rPr lang="hu-HU" dirty="0"/>
              <a:t> </a:t>
            </a:r>
            <a:r>
              <a:rPr lang="hu-HU" dirty="0" smtClean="0"/>
              <a:t>poligonként, majd </a:t>
            </a:r>
            <a:r>
              <a:rPr lang="hu-HU" dirty="0" err="1" smtClean="0"/>
              <a:t>zoomolj</a:t>
            </a:r>
            <a:r>
              <a:rPr lang="hu-HU" dirty="0" smtClean="0"/>
              <a:t> egy szinttel kijjebb</a:t>
            </a:r>
          </a:p>
          <a:p>
            <a:r>
              <a:rPr lang="hu-HU" dirty="0" smtClean="0"/>
              <a:t>…</a:t>
            </a:r>
          </a:p>
          <a:p>
            <a:endParaRPr lang="hu-HU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07:30</a:t>
            </a:fld>
            <a:endParaRPr lang="en-US"/>
          </a:p>
        </p:txBody>
      </p:sp>
      <p:sp>
        <p:nvSpPr>
          <p:cNvPr id="5" name="Téglalap 4"/>
          <p:cNvSpPr/>
          <p:nvPr/>
        </p:nvSpPr>
        <p:spPr>
          <a:xfrm rot="1225821">
            <a:off x="8576476" y="711600"/>
            <a:ext cx="3423181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MEGOLDÁS: 06.py </a:t>
            </a:r>
            <a:r>
              <a:rPr lang="hu-HU" sz="2800" b="1" cap="none" spc="0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</a:t>
            </a:r>
            <a:endParaRPr lang="hu-HU" sz="2800" b="1" cap="none" spc="0" dirty="0">
              <a:ln w="10160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19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3. feladat – leválogatás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válogasd le a korábban is használt "LANDSAT/LC09/C02/T1_L2" adatsorból az </a:t>
            </a:r>
            <a:r>
              <a:rPr lang="hu-HU" dirty="0" err="1" smtClean="0"/>
              <a:t>ee.Filter.And</a:t>
            </a:r>
            <a:r>
              <a:rPr lang="hu-HU" dirty="0" smtClean="0"/>
              <a:t>() segítségével azokat a képeket, amelyekre egyszerre teljesül, hogy</a:t>
            </a:r>
          </a:p>
          <a:p>
            <a:pPr lvl="1"/>
            <a:r>
              <a:rPr lang="hu-HU" dirty="0" smtClean="0"/>
              <a:t>összemetsződnek az ábrázolt </a:t>
            </a:r>
            <a:r>
              <a:rPr lang="hu-HU" dirty="0" err="1" smtClean="0"/>
              <a:t>kivágattal</a:t>
            </a:r>
            <a:endParaRPr lang="hu-HU" dirty="0" smtClean="0"/>
          </a:p>
          <a:p>
            <a:pPr lvl="1"/>
            <a:r>
              <a:rPr lang="hu-HU" dirty="0" smtClean="0"/>
              <a:t>a 2021-es évben készültek</a:t>
            </a:r>
          </a:p>
          <a:p>
            <a:pPr lvl="1"/>
            <a:r>
              <a:rPr lang="hu-HU" dirty="0" smtClean="0"/>
              <a:t>2021. július </a:t>
            </a:r>
            <a:r>
              <a:rPr lang="hu-HU" dirty="0" smtClean="0"/>
              <a:t>1. </a:t>
            </a:r>
            <a:r>
              <a:rPr lang="hu-HU" dirty="0" smtClean="0"/>
              <a:t>és 2023. július </a:t>
            </a:r>
            <a:r>
              <a:rPr lang="hu-HU" dirty="0" smtClean="0"/>
              <a:t>1. </a:t>
            </a:r>
            <a:r>
              <a:rPr lang="hu-HU" dirty="0" smtClean="0"/>
              <a:t>között készültek</a:t>
            </a:r>
          </a:p>
          <a:p>
            <a:pPr lvl="1"/>
            <a:r>
              <a:rPr lang="hu-HU" dirty="0" smtClean="0"/>
              <a:t>a nap beesési szöge 0° és 70</a:t>
            </a:r>
            <a:r>
              <a:rPr lang="hu-HU" dirty="0" smtClean="0"/>
              <a:t>° között </a:t>
            </a:r>
            <a:r>
              <a:rPr lang="hu-HU" dirty="0" smtClean="0"/>
              <a:t>van</a:t>
            </a:r>
          </a:p>
          <a:p>
            <a:pPr lvl="1"/>
            <a:r>
              <a:rPr lang="hu-HU" dirty="0" smtClean="0"/>
              <a:t>a felhőborítás 50%-nál kisebb</a:t>
            </a:r>
          </a:p>
          <a:p>
            <a:r>
              <a:rPr lang="hu-HU" dirty="0" smtClean="0"/>
              <a:t>a leválogatott képek mediánját ábrázold a piros, zöld és kék színcsatornák szerint, a 7000 </a:t>
            </a:r>
            <a:r>
              <a:rPr lang="hu-HU" smtClean="0"/>
              <a:t>és </a:t>
            </a:r>
            <a:r>
              <a:rPr lang="hu-HU" smtClean="0"/>
              <a:t>20.000 </a:t>
            </a:r>
            <a:r>
              <a:rPr lang="hu-HU" dirty="0" smtClean="0"/>
              <a:t>közötti tartományban</a:t>
            </a:r>
          </a:p>
          <a:p>
            <a:endParaRPr lang="hu-HU" dirty="0" smtClean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pPr/>
              <a:t>07:30</a:t>
            </a:fld>
            <a:endParaRPr lang="en-US"/>
          </a:p>
        </p:txBody>
      </p:sp>
      <p:sp>
        <p:nvSpPr>
          <p:cNvPr id="5" name="Téglalap 4"/>
          <p:cNvSpPr/>
          <p:nvPr/>
        </p:nvSpPr>
        <p:spPr>
          <a:xfrm rot="1225821">
            <a:off x="8576476" y="711600"/>
            <a:ext cx="3423181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MEGOLDÁS: 06.py </a:t>
            </a:r>
            <a:r>
              <a:rPr lang="hu-HU" sz="2800" b="1" cap="none" spc="0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</a:t>
            </a:r>
            <a:endParaRPr lang="hu-HU" sz="2800" b="1" cap="none" spc="0" dirty="0">
              <a:ln w="10160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954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4284" y="130592"/>
            <a:ext cx="2621599" cy="15894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 feladat – leválogatás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8596085" cy="4754563"/>
          </a:xfrm>
        </p:spPr>
        <p:txBody>
          <a:bodyPr/>
          <a:lstStyle/>
          <a:p>
            <a:r>
              <a:rPr lang="hu-HU" dirty="0" smtClean="0"/>
              <a:t>nyerd ki a térképvászon középpontját</a:t>
            </a:r>
          </a:p>
          <a:p>
            <a:r>
              <a:rPr lang="hu-HU" dirty="0" smtClean="0"/>
              <a:t>az előző feladatban is használt vektoros és raszteres adatokkal, valamint megjelenítési beállításokkal továbbdolgozva kérd le és jelenítsd meg az alábbiakat:</a:t>
            </a:r>
          </a:p>
          <a:p>
            <a:pPr lvl="1"/>
            <a:r>
              <a:rPr lang="hu-HU" dirty="0" smtClean="0"/>
              <a:t>azon országok, amelyek </a:t>
            </a:r>
            <a:r>
              <a:rPr lang="hu-HU" dirty="0"/>
              <a:t>vagy összemetsződnek a korábbi </a:t>
            </a:r>
            <a:r>
              <a:rPr lang="hu-HU" dirty="0" err="1" smtClean="0"/>
              <a:t>térképkivágattal</a:t>
            </a:r>
            <a:r>
              <a:rPr lang="hu-HU" dirty="0" smtClean="0"/>
              <a:t>, vagy a nevük "India", vagy 30-nál kisebb vagy egyenlő a területük</a:t>
            </a:r>
          </a:p>
          <a:p>
            <a:pPr lvl="1"/>
            <a:r>
              <a:rPr lang="hu-HU" dirty="0" smtClean="0"/>
              <a:t>azon országok, amelyek beleesnek a korábbi </a:t>
            </a:r>
            <a:r>
              <a:rPr lang="hu-HU" dirty="0" err="1" smtClean="0"/>
              <a:t>térképkivágatba</a:t>
            </a:r>
            <a:r>
              <a:rPr lang="hu-HU" dirty="0" smtClean="0"/>
              <a:t>, és területük 10 és 20 közé esik</a:t>
            </a:r>
          </a:p>
          <a:p>
            <a:pPr lvl="1"/>
            <a:r>
              <a:rPr lang="hu-HU" dirty="0" smtClean="0"/>
              <a:t>azon műholdképek átlaga, amelyek összemetsződnek a középponttal, a nap iránya 0°-nál nagyobb, a felhőborítás 80% és 100% közötti, a hónap első 10 napjának valamelyikén készültek, és az év 100. és 200. napja között készültek (a feltételek mindegyike teljesüljön!)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07:30</a:t>
            </a:fld>
            <a:endParaRPr lang="en-US"/>
          </a:p>
        </p:txBody>
      </p:sp>
      <p:sp>
        <p:nvSpPr>
          <p:cNvPr id="5" name="Téglalap 4"/>
          <p:cNvSpPr/>
          <p:nvPr/>
        </p:nvSpPr>
        <p:spPr>
          <a:xfrm rot="1225821">
            <a:off x="8576476" y="711600"/>
            <a:ext cx="3423181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MEGOLDÁS: 07.py </a:t>
            </a:r>
            <a:r>
              <a:rPr lang="hu-HU" sz="2800" b="1" cap="none" spc="0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</a:t>
            </a:r>
            <a:endParaRPr lang="hu-HU" sz="2800" b="1" cap="none" spc="0" dirty="0">
              <a:ln w="10160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4284" y="1866043"/>
            <a:ext cx="2621600" cy="14383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4284" y="3450236"/>
            <a:ext cx="2621599" cy="26719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443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Mezőérték/képtulajdonság szerinti </a:t>
            </a:r>
            <a:r>
              <a:rPr lang="hu-HU" dirty="0" smtClean="0"/>
              <a:t>leválogatás – részleges szövegegyezések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</a:t>
            </a:r>
            <a:r>
              <a:rPr lang="hu-HU" dirty="0" err="1" smtClean="0"/>
              <a:t>ee.Filter.eq</a:t>
            </a:r>
            <a:r>
              <a:rPr lang="hu-HU" dirty="0" smtClean="0"/>
              <a:t>() mellett van három további függvény, amelyekkel szöveges mezőértékek/képtulajdonságok alapján tudunk leválogatni:</a:t>
            </a:r>
          </a:p>
          <a:p>
            <a:pPr lvl="1"/>
            <a:r>
              <a:rPr lang="hu-HU" dirty="0" err="1" smtClean="0"/>
              <a:t>ee.Filter.stringContains</a:t>
            </a:r>
            <a:r>
              <a:rPr lang="hu-HU" dirty="0" smtClean="0"/>
              <a:t>(</a:t>
            </a:r>
            <a:r>
              <a:rPr lang="hu-HU" dirty="0" err="1" smtClean="0"/>
              <a:t>leftField</a:t>
            </a:r>
            <a:r>
              <a:rPr lang="hu-HU" dirty="0"/>
              <a:t>, </a:t>
            </a:r>
            <a:r>
              <a:rPr lang="hu-HU" dirty="0" err="1" smtClean="0"/>
              <a:t>rightValue</a:t>
            </a:r>
            <a:r>
              <a:rPr lang="hu-HU" dirty="0" smtClean="0"/>
              <a:t>): </a:t>
            </a:r>
            <a:r>
              <a:rPr lang="hu-HU" dirty="0"/>
              <a:t>mezőérték/képtulajdonság </a:t>
            </a:r>
            <a:r>
              <a:rPr lang="hu-HU" dirty="0" smtClean="0"/>
              <a:t>tartalmaz egy megadott szövegrészletet</a:t>
            </a:r>
          </a:p>
          <a:p>
            <a:pPr lvl="1"/>
            <a:r>
              <a:rPr lang="hu-HU" dirty="0" err="1" smtClean="0"/>
              <a:t>ee.Filter</a:t>
            </a:r>
            <a:r>
              <a:rPr lang="hu-HU" dirty="0" smtClean="0"/>
              <a:t>.</a:t>
            </a:r>
            <a:r>
              <a:rPr lang="en-US" dirty="0" err="1"/>
              <a:t>stringStartsWith</a:t>
            </a:r>
            <a:r>
              <a:rPr lang="hu-HU" dirty="0" smtClean="0"/>
              <a:t>(</a:t>
            </a:r>
            <a:r>
              <a:rPr lang="hu-HU" dirty="0" err="1" smtClean="0"/>
              <a:t>leftField</a:t>
            </a:r>
            <a:r>
              <a:rPr lang="hu-HU" dirty="0"/>
              <a:t>, </a:t>
            </a:r>
            <a:r>
              <a:rPr lang="hu-HU" dirty="0" err="1"/>
              <a:t>rightValue</a:t>
            </a:r>
            <a:r>
              <a:rPr lang="hu-HU" dirty="0"/>
              <a:t>): mezőérték/képtulajdonság </a:t>
            </a:r>
            <a:r>
              <a:rPr lang="hu-HU" dirty="0" smtClean="0"/>
              <a:t>egy </a:t>
            </a:r>
            <a:r>
              <a:rPr lang="hu-HU" dirty="0"/>
              <a:t>megadott </a:t>
            </a:r>
            <a:r>
              <a:rPr lang="hu-HU" dirty="0" smtClean="0"/>
              <a:t>szövegrészlettel kezdődik</a:t>
            </a:r>
            <a:endParaRPr lang="hu-HU" dirty="0"/>
          </a:p>
          <a:p>
            <a:pPr lvl="1"/>
            <a:r>
              <a:rPr lang="hu-HU" dirty="0" err="1" smtClean="0"/>
              <a:t>ee.Filter</a:t>
            </a:r>
            <a:r>
              <a:rPr lang="hu-HU" dirty="0" smtClean="0"/>
              <a:t>.</a:t>
            </a:r>
            <a:r>
              <a:rPr lang="en-US" dirty="0" err="1" smtClean="0"/>
              <a:t>stringEndsWith</a:t>
            </a:r>
            <a:r>
              <a:rPr lang="hu-HU" dirty="0" smtClean="0"/>
              <a:t>(</a:t>
            </a:r>
            <a:r>
              <a:rPr lang="hu-HU" dirty="0" err="1" smtClean="0"/>
              <a:t>leftField</a:t>
            </a:r>
            <a:r>
              <a:rPr lang="hu-HU" dirty="0"/>
              <a:t>, </a:t>
            </a:r>
            <a:r>
              <a:rPr lang="hu-HU" dirty="0" err="1"/>
              <a:t>rightValue</a:t>
            </a:r>
            <a:r>
              <a:rPr lang="hu-HU" dirty="0"/>
              <a:t>): mezőérték/képtulajdonság egy megadott szövegrészlettel </a:t>
            </a:r>
            <a:r>
              <a:rPr lang="hu-HU" dirty="0" smtClean="0"/>
              <a:t>végződik</a:t>
            </a:r>
            <a:endParaRPr lang="hu-HU" dirty="0"/>
          </a:p>
          <a:p>
            <a:r>
              <a:rPr lang="hu-HU" dirty="0" smtClean="0"/>
              <a:t>például:</a:t>
            </a:r>
          </a:p>
          <a:p>
            <a:pPr lvl="2"/>
            <a:r>
              <a:rPr lang="hu-HU" dirty="0" err="1" smtClean="0"/>
              <a:t>orszagok.filter</a:t>
            </a:r>
            <a:r>
              <a:rPr lang="hu-HU" dirty="0" smtClean="0"/>
              <a:t>(</a:t>
            </a:r>
            <a:r>
              <a:rPr lang="hu-HU" dirty="0" err="1" smtClean="0"/>
              <a:t>ee.Filter.stringContains</a:t>
            </a:r>
            <a:r>
              <a:rPr lang="hu-HU" dirty="0" smtClean="0"/>
              <a:t>(</a:t>
            </a:r>
            <a:br>
              <a:rPr lang="hu-HU" dirty="0" smtClean="0"/>
            </a:br>
            <a:r>
              <a:rPr lang="hu-HU" dirty="0" smtClean="0"/>
              <a:t>"COUNTRY_NA", "</a:t>
            </a:r>
            <a:r>
              <a:rPr lang="hu-HU" dirty="0" err="1" smtClean="0"/>
              <a:t>rus</a:t>
            </a:r>
            <a:r>
              <a:rPr lang="hu-HU" dirty="0" smtClean="0"/>
              <a:t>"))</a:t>
            </a:r>
          </a:p>
          <a:p>
            <a:endParaRPr lang="hu-HU" dirty="0" smtClean="0"/>
          </a:p>
          <a:p>
            <a:r>
              <a:rPr lang="hu-HU" dirty="0" smtClean="0"/>
              <a:t>DEMO 8</a:t>
            </a:r>
            <a:endParaRPr lang="hu-HU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07:30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2514" y="4080739"/>
            <a:ext cx="3963290" cy="26637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5826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8512" y="1422400"/>
            <a:ext cx="5413829" cy="3467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5. feladat – leválogatás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5760312" cy="4754563"/>
          </a:xfrm>
        </p:spPr>
        <p:txBody>
          <a:bodyPr/>
          <a:lstStyle/>
          <a:p>
            <a:r>
              <a:rPr lang="hu-HU" dirty="0" smtClean="0"/>
              <a:t>válogasd le azon országokat, amelyeknek a neve</a:t>
            </a:r>
          </a:p>
          <a:p>
            <a:pPr lvl="1"/>
            <a:r>
              <a:rPr lang="hu-HU" dirty="0" smtClean="0"/>
              <a:t>vagy "B" betűvel kezdődik,</a:t>
            </a:r>
          </a:p>
          <a:p>
            <a:pPr lvl="1"/>
            <a:r>
              <a:rPr lang="hu-HU" dirty="0" smtClean="0"/>
              <a:t>vagy tartalmazza a "</a:t>
            </a:r>
            <a:r>
              <a:rPr lang="hu-HU" dirty="0" err="1" smtClean="0"/>
              <a:t>nia</a:t>
            </a:r>
            <a:r>
              <a:rPr lang="hu-HU" dirty="0" smtClean="0"/>
              <a:t>" szótöredéket</a:t>
            </a:r>
          </a:p>
          <a:p>
            <a:r>
              <a:rPr lang="hu-HU" dirty="0" smtClean="0"/>
              <a:t>jelenítsd meg sárga </a:t>
            </a:r>
            <a:r>
              <a:rPr lang="hu-HU" dirty="0" err="1" smtClean="0"/>
              <a:t>kitöltőszínnel</a:t>
            </a:r>
            <a:endParaRPr lang="hu-HU" dirty="0" smtClean="0"/>
          </a:p>
          <a:p>
            <a:r>
              <a:rPr lang="hu-HU" dirty="0" smtClean="0"/>
              <a:t>igazítsd a képvásznat e leválogatott országokhoz, 3-as zoomszintet használva</a:t>
            </a:r>
            <a:endParaRPr lang="hu-HU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07:30</a:t>
            </a:fld>
            <a:endParaRPr lang="en-US"/>
          </a:p>
        </p:txBody>
      </p:sp>
      <p:sp>
        <p:nvSpPr>
          <p:cNvPr id="5" name="Téglalap 4"/>
          <p:cNvSpPr/>
          <p:nvPr/>
        </p:nvSpPr>
        <p:spPr>
          <a:xfrm rot="1225821">
            <a:off x="8576476" y="711600"/>
            <a:ext cx="3423181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MEGOLDÁS: 09.py </a:t>
            </a:r>
            <a:r>
              <a:rPr lang="hu-HU" sz="2800" b="1" cap="none" spc="0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</a:t>
            </a:r>
            <a:endParaRPr lang="hu-HU" sz="2800" b="1" cap="none" spc="0" dirty="0">
              <a:ln w="10160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7217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Adatfeltöltés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8683625" cy="4754563"/>
          </a:xfrm>
        </p:spPr>
        <p:txBody>
          <a:bodyPr/>
          <a:lstStyle/>
          <a:p>
            <a:r>
              <a:rPr lang="hu-HU" dirty="0" smtClean="0"/>
              <a:t>raszterek és vektorok feltöltése kicsit körülményes</a:t>
            </a:r>
          </a:p>
          <a:p>
            <a:pPr lvl="1"/>
            <a:r>
              <a:rPr lang="hu-HU" dirty="0" smtClean="0"/>
              <a:t>online felületen, kézzel, a korábban tanult módon (</a:t>
            </a:r>
            <a:r>
              <a:rPr lang="hu-HU" dirty="0" err="1" smtClean="0"/>
              <a:t>Assets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parancssoros eszközzel: </a:t>
            </a:r>
            <a:r>
              <a:rPr lang="hu-HU" dirty="0" err="1" smtClean="0"/>
              <a:t>developers.google.com</a:t>
            </a:r>
            <a:r>
              <a:rPr lang="hu-HU" dirty="0" smtClean="0"/>
              <a:t>/</a:t>
            </a:r>
            <a:r>
              <a:rPr lang="hu-HU" dirty="0" err="1" smtClean="0"/>
              <a:t>earth-engine</a:t>
            </a:r>
            <a:r>
              <a:rPr lang="hu-HU" dirty="0" smtClean="0"/>
              <a:t>/</a:t>
            </a:r>
            <a:r>
              <a:rPr lang="hu-HU" dirty="0" err="1" smtClean="0"/>
              <a:t>guides</a:t>
            </a:r>
            <a:r>
              <a:rPr lang="hu-HU" dirty="0" smtClean="0"/>
              <a:t>/</a:t>
            </a:r>
            <a:r>
              <a:rPr lang="hu-HU" dirty="0" err="1" smtClean="0"/>
              <a:t>command</a:t>
            </a:r>
            <a:r>
              <a:rPr lang="hu-HU" dirty="0" smtClean="0"/>
              <a:t>_line#</a:t>
            </a:r>
            <a:r>
              <a:rPr lang="hu-HU" dirty="0" err="1" smtClean="0"/>
              <a:t>upload</a:t>
            </a:r>
            <a:endParaRPr lang="hu-HU" dirty="0" smtClean="0"/>
          </a:p>
          <a:p>
            <a:pPr lvl="1"/>
            <a:r>
              <a:rPr lang="hu-HU" dirty="0" err="1" smtClean="0"/>
              <a:t>QGIS-ből</a:t>
            </a:r>
            <a:r>
              <a:rPr lang="hu-HU" dirty="0" smtClean="0"/>
              <a:t> nem lehet, vagy csak kis fájlokat, körülményesen</a:t>
            </a:r>
          </a:p>
          <a:p>
            <a:pPr lvl="1"/>
            <a:r>
              <a:rPr lang="hu-HU" dirty="0" smtClean="0"/>
              <a:t>QGIS 3.14-től elvileg van erre a menüben gomb, de ha ez igaz is, nem dokumentált</a:t>
            </a:r>
          </a:p>
          <a:p>
            <a:r>
              <a:rPr lang="hu-HU" dirty="0" smtClean="0"/>
              <a:t>ugyanakkor például az R statisztikai szoftver "</a:t>
            </a:r>
            <a:r>
              <a:rPr lang="hu-HU" dirty="0" err="1" smtClean="0"/>
              <a:t>rgee</a:t>
            </a:r>
            <a:r>
              <a:rPr lang="hu-HU" dirty="0" smtClean="0"/>
              <a:t>" csomagja simán fel tud tölteni adatokat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07:30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1825" y="1422400"/>
            <a:ext cx="2495550" cy="36385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2098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kérdések?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Metódusláncolat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6263640" cy="4754563"/>
          </a:xfrm>
        </p:spPr>
        <p:txBody>
          <a:bodyPr/>
          <a:lstStyle/>
          <a:p>
            <a:r>
              <a:rPr lang="hu-HU" dirty="0" smtClean="0"/>
              <a:t>DEMO1</a:t>
            </a:r>
          </a:p>
          <a:p>
            <a:pPr lvl="1"/>
            <a:r>
              <a:rPr lang="hu-HU" dirty="0" smtClean="0"/>
              <a:t>leválogatjuk a Balatonra eső Landsat8-műholdképek legfelhőtlenebbikét</a:t>
            </a:r>
          </a:p>
          <a:p>
            <a:pPr lvl="1"/>
            <a:r>
              <a:rPr lang="hu-HU" dirty="0" smtClean="0"/>
              <a:t>ábrázoljuk a piros, zöld és kék színcsatornákkal</a:t>
            </a:r>
          </a:p>
          <a:p>
            <a:r>
              <a:rPr lang="hu-HU" dirty="0" smtClean="0"/>
              <a:t>a feladat megoldásához két új metódus kell:</a:t>
            </a:r>
          </a:p>
          <a:p>
            <a:pPr lvl="1"/>
            <a:r>
              <a:rPr lang="en-US" dirty="0"/>
              <a:t>.</a:t>
            </a:r>
            <a:r>
              <a:rPr lang="en-US" dirty="0" smtClean="0"/>
              <a:t>sort(</a:t>
            </a:r>
            <a:r>
              <a:rPr lang="hu-HU" dirty="0" err="1" smtClean="0"/>
              <a:t>property</a:t>
            </a:r>
            <a:r>
              <a:rPr lang="en-US" dirty="0" smtClean="0"/>
              <a:t>, </a:t>
            </a:r>
            <a:r>
              <a:rPr lang="hu-HU" dirty="0" err="1" smtClean="0"/>
              <a:t>ascending</a:t>
            </a:r>
            <a:r>
              <a:rPr lang="en-US" dirty="0" smtClean="0"/>
              <a:t>)</a:t>
            </a:r>
            <a:r>
              <a:rPr lang="hu-HU" dirty="0" smtClean="0"/>
              <a:t>: megadott képtulajdonság szerint növekvő (alapértelmezett) vagy csökkenő sorba rendez</a:t>
            </a:r>
          </a:p>
          <a:p>
            <a:pPr lvl="1"/>
            <a:r>
              <a:rPr lang="en-US" dirty="0"/>
              <a:t>.first</a:t>
            </a:r>
            <a:r>
              <a:rPr lang="en-US" dirty="0" smtClean="0"/>
              <a:t>()</a:t>
            </a:r>
            <a:r>
              <a:rPr lang="hu-HU" dirty="0" smtClean="0"/>
              <a:t>: leválogatja az első képet</a:t>
            </a:r>
          </a:p>
          <a:p>
            <a:r>
              <a:rPr lang="hu-HU" dirty="0" err="1" smtClean="0"/>
              <a:t>sorbarendezéshez</a:t>
            </a:r>
            <a:r>
              <a:rPr lang="hu-HU" dirty="0" smtClean="0"/>
              <a:t> használható képtulajdonságok:</a:t>
            </a:r>
          </a:p>
          <a:p>
            <a:pPr lvl="1"/>
            <a:r>
              <a:rPr lang="hu-HU" dirty="0" smtClean="0"/>
              <a:t>a Data </a:t>
            </a:r>
            <a:r>
              <a:rPr lang="hu-HU" dirty="0" err="1" smtClean="0"/>
              <a:t>Catalogban</a:t>
            </a:r>
            <a:r>
              <a:rPr lang="hu-HU" dirty="0" smtClean="0"/>
              <a:t> az "Image </a:t>
            </a:r>
            <a:r>
              <a:rPr lang="hu-HU" dirty="0" err="1" smtClean="0"/>
              <a:t>Properties</a:t>
            </a:r>
            <a:r>
              <a:rPr lang="hu-HU" dirty="0" smtClean="0"/>
              <a:t>" fülön találjuk (név</a:t>
            </a:r>
            <a:r>
              <a:rPr lang="hu-HU" dirty="0"/>
              <a:t>, típus, </a:t>
            </a:r>
            <a:r>
              <a:rPr lang="hu-HU" dirty="0" smtClean="0"/>
              <a:t>magyarázat)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07:30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" r="548"/>
          <a:stretch/>
        </p:blipFill>
        <p:spPr>
          <a:xfrm>
            <a:off x="7101840" y="1422401"/>
            <a:ext cx="4956812" cy="27190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1840" y="4268434"/>
            <a:ext cx="4956812" cy="18220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564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Metódusláncolat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11153504" cy="4754563"/>
          </a:xfrm>
        </p:spPr>
        <p:txBody>
          <a:bodyPr/>
          <a:lstStyle/>
          <a:p>
            <a:r>
              <a:rPr lang="hu-HU" dirty="0" err="1" smtClean="0"/>
              <a:t>method</a:t>
            </a:r>
            <a:r>
              <a:rPr lang="hu-HU" dirty="0" smtClean="0"/>
              <a:t> </a:t>
            </a:r>
            <a:r>
              <a:rPr lang="hu-HU" dirty="0" err="1" smtClean="0"/>
              <a:t>chaining</a:t>
            </a:r>
            <a:endParaRPr lang="hu-HU" dirty="0" smtClean="0"/>
          </a:p>
          <a:p>
            <a:r>
              <a:rPr lang="hu-HU" dirty="0" smtClean="0"/>
              <a:t>metódushívás eredményén újabb metódust hívunk meg</a:t>
            </a:r>
          </a:p>
          <a:p>
            <a:pPr lvl="1"/>
            <a:r>
              <a:rPr lang="hu-HU" dirty="0" smtClean="0"/>
              <a:t>és ez tetszőlegesen bővíthető újabb metódushívásokkal</a:t>
            </a:r>
          </a:p>
          <a:p>
            <a:pPr lvl="1"/>
            <a:r>
              <a:rPr lang="hu-HU" dirty="0" err="1" smtClean="0"/>
              <a:t>GEE-ben</a:t>
            </a:r>
            <a:r>
              <a:rPr lang="hu-HU" dirty="0" smtClean="0"/>
              <a:t> sokszor használjuk</a:t>
            </a:r>
          </a:p>
          <a:p>
            <a:r>
              <a:rPr lang="hu-HU" dirty="0" smtClean="0"/>
              <a:t>egy sorba írva nehezen olvasható </a:t>
            </a:r>
            <a:r>
              <a:rPr lang="hu-HU" dirty="0" smtClean="0">
                <a:sym typeface="Wingdings" panose="05000000000000000000" pitchFamily="2" charset="2"/>
              </a:rPr>
              <a:t> minden metódushívást új sorba törünk (a pontok előtt)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és a metódushívásokat egy tabulátornyival beljebb húzzuk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vagy </a:t>
            </a:r>
            <a:r>
              <a:rPr lang="hu-HU" smtClean="0">
                <a:sym typeface="Wingdings" panose="05000000000000000000" pitchFamily="2" charset="2"/>
              </a:rPr>
              <a:t>szóközökkel a </a:t>
            </a:r>
            <a:r>
              <a:rPr lang="hu-HU" dirty="0">
                <a:sym typeface="Wingdings" panose="05000000000000000000" pitchFamily="2" charset="2"/>
              </a:rPr>
              <a:t>pontokat egymás alá </a:t>
            </a:r>
            <a:r>
              <a:rPr lang="hu-HU" dirty="0" smtClean="0">
                <a:sym typeface="Wingdings" panose="05000000000000000000" pitchFamily="2" charset="2"/>
              </a:rPr>
              <a:t>igazítjuk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ezt a Python nem annyira szereti…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ha </a:t>
            </a:r>
            <a:r>
              <a:rPr lang="hu-HU" dirty="0">
                <a:sym typeface="Wingdings" panose="05000000000000000000" pitchFamily="2" charset="2"/>
              </a:rPr>
              <a:t>nincs behúzás: </a:t>
            </a:r>
            <a:r>
              <a:rPr lang="hu-HU" dirty="0" err="1" smtClean="0">
                <a:sym typeface="Wingdings" panose="05000000000000000000" pitchFamily="2" charset="2"/>
              </a:rPr>
              <a:t>invalid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syntax</a:t>
            </a:r>
            <a:endParaRPr lang="hu-HU" dirty="0" smtClean="0">
              <a:sym typeface="Wingdings" panose="05000000000000000000" pitchFamily="2" charset="2"/>
            </a:endParaRP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ha </a:t>
            </a:r>
            <a:r>
              <a:rPr lang="hu-HU" dirty="0">
                <a:sym typeface="Wingdings" panose="05000000000000000000" pitchFamily="2" charset="2"/>
              </a:rPr>
              <a:t>van behúzás: </a:t>
            </a:r>
            <a:r>
              <a:rPr lang="hu-HU" dirty="0" err="1" smtClean="0">
                <a:sym typeface="Wingdings" panose="05000000000000000000" pitchFamily="2" charset="2"/>
              </a:rPr>
              <a:t>unexpected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indent</a:t>
            </a:r>
            <a:endParaRPr lang="hu-HU" dirty="0" smtClean="0">
              <a:sym typeface="Wingdings" panose="05000000000000000000" pitchFamily="2" charset="2"/>
            </a:endParaRPr>
          </a:p>
          <a:p>
            <a:pPr lvl="1"/>
            <a:r>
              <a:rPr lang="hu-HU" dirty="0">
                <a:sym typeface="Wingdings" panose="05000000000000000000" pitchFamily="2" charset="2"/>
              </a:rPr>
              <a:t>JavaScriptben (és a legtöbb </a:t>
            </a:r>
            <a:r>
              <a:rPr lang="hu-HU" dirty="0" smtClean="0">
                <a:sym typeface="Wingdings" panose="05000000000000000000" pitchFamily="2" charset="2"/>
              </a:rPr>
              <a:t>objektumorientált programozási</a:t>
            </a:r>
            <a:br>
              <a:rPr lang="hu-HU" dirty="0" smtClean="0">
                <a:sym typeface="Wingdings" panose="05000000000000000000" pitchFamily="2" charset="2"/>
              </a:rPr>
            </a:br>
            <a:r>
              <a:rPr lang="hu-HU" dirty="0" smtClean="0">
                <a:sym typeface="Wingdings" panose="05000000000000000000" pitchFamily="2" charset="2"/>
              </a:rPr>
              <a:t>nyelvben</a:t>
            </a:r>
            <a:r>
              <a:rPr lang="hu-HU" dirty="0">
                <a:sym typeface="Wingdings" panose="05000000000000000000" pitchFamily="2" charset="2"/>
              </a:rPr>
              <a:t>) simán működik</a:t>
            </a:r>
            <a:endParaRPr lang="en-US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07:30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6344" y="3936683"/>
            <a:ext cx="3515360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1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Metódusláncolat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5764530" cy="4754563"/>
          </a:xfrm>
        </p:spPr>
        <p:txBody>
          <a:bodyPr/>
          <a:lstStyle/>
          <a:p>
            <a:r>
              <a:rPr lang="hu-HU" dirty="0" smtClean="0"/>
              <a:t>megoldási lehetőségek:</a:t>
            </a:r>
          </a:p>
          <a:p>
            <a:pPr lvl="1"/>
            <a:r>
              <a:rPr lang="hu-HU" dirty="0" smtClean="0"/>
              <a:t>zárójelhasználat: az </a:t>
            </a:r>
            <a:r>
              <a:rPr lang="hu-HU" dirty="0" err="1" smtClean="0"/>
              <a:t>értékadásoperátor</a:t>
            </a:r>
            <a:r>
              <a:rPr lang="hu-HU" dirty="0" smtClean="0"/>
              <a:t> utáni teljes, többsoros részt egy kerek zárójelbe burkoljuk</a:t>
            </a:r>
          </a:p>
          <a:p>
            <a:pPr lvl="1"/>
            <a:r>
              <a:rPr lang="hu-HU" dirty="0" err="1" smtClean="0"/>
              <a:t>visszaperjel</a:t>
            </a:r>
            <a:r>
              <a:rPr lang="hu-HU" dirty="0" smtClean="0"/>
              <a:t> (\): azon sorok végére, ahol még nem ért véget az utasítás, </a:t>
            </a:r>
            <a:r>
              <a:rPr lang="hu-HU" dirty="0" err="1" smtClean="0"/>
              <a:t>visszaperjelet</a:t>
            </a:r>
            <a:r>
              <a:rPr lang="hu-HU" dirty="0" smtClean="0"/>
              <a:t> teszünk</a:t>
            </a:r>
          </a:p>
          <a:p>
            <a:endParaRPr lang="hu-HU" dirty="0"/>
          </a:p>
          <a:p>
            <a:r>
              <a:rPr lang="hu-HU" dirty="0" smtClean="0"/>
              <a:t>DEMO 2</a:t>
            </a:r>
          </a:p>
          <a:p>
            <a:pPr lvl="1"/>
            <a:r>
              <a:rPr lang="hu-HU" dirty="0" smtClean="0"/>
              <a:t>DEMO1 metódusláncolattal (behúzási hiba)</a:t>
            </a:r>
          </a:p>
          <a:p>
            <a:pPr lvl="1"/>
            <a:r>
              <a:rPr lang="hu-HU" dirty="0" smtClean="0"/>
              <a:t>várójelezés</a:t>
            </a:r>
          </a:p>
          <a:p>
            <a:pPr lvl="1"/>
            <a:r>
              <a:rPr lang="hu-HU" dirty="0" err="1" smtClean="0"/>
              <a:t>visszaperjel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07:30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730" y="1422400"/>
            <a:ext cx="5448300" cy="32861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1424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4249" y="1422400"/>
            <a:ext cx="3064784" cy="4673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1. feladat – metódusláncolat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199" y="1422400"/>
            <a:ext cx="8080329" cy="4754563"/>
          </a:xfrm>
        </p:spPr>
        <p:txBody>
          <a:bodyPr/>
          <a:lstStyle/>
          <a:p>
            <a:r>
              <a:rPr lang="hu-HU" dirty="0" smtClean="0"/>
              <a:t>13-as zoomtartományt választva közelítsd a képvásznat a Bükkhöz</a:t>
            </a:r>
          </a:p>
          <a:p>
            <a:r>
              <a:rPr lang="hu-HU" dirty="0" smtClean="0"/>
              <a:t>keresd meg a Data </a:t>
            </a:r>
            <a:r>
              <a:rPr lang="hu-HU" dirty="0" err="1" smtClean="0"/>
              <a:t>Catalogban</a:t>
            </a:r>
            <a:r>
              <a:rPr lang="hu-HU" dirty="0" smtClean="0"/>
              <a:t> az "</a:t>
            </a:r>
            <a:r>
              <a:rPr lang="fr-FR" dirty="0" smtClean="0"/>
              <a:t>USGS Landsat 9 Collection 2</a:t>
            </a:r>
            <a:r>
              <a:rPr lang="hu-HU" dirty="0"/>
              <a:t> </a:t>
            </a:r>
            <a:r>
              <a:rPr lang="fr-FR" dirty="0" smtClean="0"/>
              <a:t>Tier 1 TOA Reflectance</a:t>
            </a:r>
            <a:r>
              <a:rPr lang="hu-HU" dirty="0" smtClean="0"/>
              <a:t>" nevű adatsort</a:t>
            </a:r>
          </a:p>
          <a:p>
            <a:r>
              <a:rPr lang="hu-HU" dirty="0" smtClean="0"/>
              <a:t>végezd el rá láncolatban (</a:t>
            </a:r>
            <a:r>
              <a:rPr lang="hu-HU" dirty="0" err="1" smtClean="0"/>
              <a:t>visszaperjellel</a:t>
            </a:r>
            <a:r>
              <a:rPr lang="hu-HU" dirty="0" smtClean="0"/>
              <a:t>) a következő műveleteket:</a:t>
            </a:r>
          </a:p>
          <a:p>
            <a:pPr lvl="1"/>
            <a:r>
              <a:rPr lang="hu-HU" dirty="0" smtClean="0"/>
              <a:t>leválogatod a 2022-es évre eső képeket</a:t>
            </a:r>
          </a:p>
          <a:p>
            <a:pPr lvl="1"/>
            <a:r>
              <a:rPr lang="hu-HU" dirty="0" smtClean="0"/>
              <a:t>csak a közeli infravörös, piros és zöld rétegeket tartod meg</a:t>
            </a:r>
          </a:p>
          <a:p>
            <a:pPr lvl="1"/>
            <a:r>
              <a:rPr lang="hu-HU" dirty="0" smtClean="0"/>
              <a:t>leválogatod a képvászon középpontjára eső képeket</a:t>
            </a:r>
          </a:p>
          <a:p>
            <a:pPr lvl="1"/>
            <a:r>
              <a:rPr lang="hu-HU" dirty="0" smtClean="0"/>
              <a:t>a napsugárzás beesési szöge (s</a:t>
            </a:r>
            <a:r>
              <a:rPr lang="en-US" dirty="0" smtClean="0"/>
              <a:t>un </a:t>
            </a:r>
            <a:r>
              <a:rPr lang="en-US" dirty="0"/>
              <a:t>elevation angle in degrees</a:t>
            </a:r>
            <a:r>
              <a:rPr lang="hu-HU" dirty="0" smtClean="0"/>
              <a:t>) alapján csökkenő sorrendbe teszed a képeket</a:t>
            </a:r>
          </a:p>
          <a:p>
            <a:pPr lvl="1"/>
            <a:r>
              <a:rPr lang="hu-HU" dirty="0" smtClean="0"/>
              <a:t>a legmagasabb besugárzást kapó képet választod</a:t>
            </a:r>
          </a:p>
          <a:p>
            <a:r>
              <a:rPr lang="hu-HU" dirty="0" smtClean="0"/>
              <a:t>készíts hamisszínes képet a három kiválasztott színcsatorna alapján</a:t>
            </a:r>
          </a:p>
          <a:p>
            <a:pPr lvl="1"/>
            <a:r>
              <a:rPr lang="hu-HU" dirty="0" smtClean="0"/>
              <a:t>a rétegek és képtulajdonságok nevét a Data </a:t>
            </a:r>
            <a:r>
              <a:rPr lang="hu-HU" dirty="0" err="1" smtClean="0"/>
              <a:t>Catalogból</a:t>
            </a:r>
            <a:r>
              <a:rPr lang="hu-HU" dirty="0" smtClean="0"/>
              <a:t> keresd ki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pPr/>
              <a:t>07:30</a:t>
            </a:fld>
            <a:endParaRPr lang="en-US"/>
          </a:p>
        </p:txBody>
      </p:sp>
      <p:sp>
        <p:nvSpPr>
          <p:cNvPr id="5" name="Téglalap 4"/>
          <p:cNvSpPr/>
          <p:nvPr/>
        </p:nvSpPr>
        <p:spPr>
          <a:xfrm rot="1225821">
            <a:off x="8576476" y="711600"/>
            <a:ext cx="3423181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MEGOLDÁS: 03.py </a:t>
            </a:r>
            <a:r>
              <a:rPr lang="hu-HU" sz="2800" b="1" cap="none" spc="0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</a:t>
            </a:r>
            <a:endParaRPr lang="hu-HU" sz="2800" b="1" cap="none" spc="0" dirty="0">
              <a:ln w="10160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802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Leválogatás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.</a:t>
            </a:r>
            <a:r>
              <a:rPr lang="hu-HU" dirty="0" err="1" smtClean="0"/>
              <a:t>filterDate</a:t>
            </a:r>
            <a:r>
              <a:rPr lang="hu-HU" dirty="0" smtClean="0"/>
              <a:t>() és .</a:t>
            </a:r>
            <a:r>
              <a:rPr lang="hu-HU" dirty="0" err="1" smtClean="0"/>
              <a:t>filterBounds</a:t>
            </a:r>
            <a:r>
              <a:rPr lang="hu-HU" dirty="0" smtClean="0"/>
              <a:t>(): könnyen, gyorsan leválogathatunk</a:t>
            </a:r>
          </a:p>
          <a:p>
            <a:r>
              <a:rPr lang="hu-HU" dirty="0" smtClean="0"/>
              <a:t>ennél sokkal több lehetőséget kínál a .filter()</a:t>
            </a:r>
          </a:p>
          <a:p>
            <a:pPr lvl="1"/>
            <a:r>
              <a:rPr lang="hu-HU" dirty="0" smtClean="0"/>
              <a:t>időbeli, térbeli és mezőérték/képtulajdonság szerinti leválogatásra</a:t>
            </a:r>
          </a:p>
          <a:p>
            <a:pPr lvl="1"/>
            <a:r>
              <a:rPr lang="hu-HU" dirty="0" smtClean="0"/>
              <a:t>utóbbit tavaly már kipróbáltuk vektorokon</a:t>
            </a:r>
          </a:p>
          <a:p>
            <a:r>
              <a:rPr lang="hu-HU" dirty="0" smtClean="0"/>
              <a:t>a </a:t>
            </a:r>
            <a:r>
              <a:rPr lang="hu-HU" dirty="0"/>
              <a:t>.filter</a:t>
            </a:r>
            <a:r>
              <a:rPr lang="hu-HU" dirty="0" smtClean="0"/>
              <a:t>() metóduson belül az </a:t>
            </a:r>
            <a:r>
              <a:rPr lang="hu-HU" dirty="0" err="1" smtClean="0"/>
              <a:t>ee.Filter</a:t>
            </a:r>
            <a:r>
              <a:rPr lang="hu-HU" dirty="0" smtClean="0"/>
              <a:t> osztály valamely metódusát adjuk meg:</a:t>
            </a:r>
          </a:p>
          <a:p>
            <a:pPr lvl="2"/>
            <a:r>
              <a:rPr lang="hu-HU" dirty="0" err="1" smtClean="0"/>
              <a:t>allamok</a:t>
            </a:r>
            <a:r>
              <a:rPr lang="en-US" dirty="0" smtClean="0"/>
              <a:t>.filter(</a:t>
            </a:r>
            <a:r>
              <a:rPr lang="en-US" dirty="0" err="1" smtClean="0"/>
              <a:t>ee.Filter.neq</a:t>
            </a:r>
            <a:r>
              <a:rPr lang="en-US" dirty="0"/>
              <a:t>("NAME", </a:t>
            </a:r>
            <a:r>
              <a:rPr lang="hu-HU" dirty="0" smtClean="0"/>
              <a:t>"</a:t>
            </a:r>
            <a:r>
              <a:rPr lang="en-US" dirty="0" smtClean="0"/>
              <a:t>California</a:t>
            </a:r>
            <a:r>
              <a:rPr lang="hu-HU" dirty="0" smtClean="0"/>
              <a:t>"</a:t>
            </a:r>
            <a:r>
              <a:rPr lang="en-US" dirty="0" smtClean="0"/>
              <a:t>))</a:t>
            </a:r>
            <a:endParaRPr lang="hu-HU" dirty="0" smtClean="0"/>
          </a:p>
          <a:p>
            <a:pPr lvl="2"/>
            <a:r>
              <a:rPr lang="hu-HU" dirty="0" err="1" smtClean="0"/>
              <a:t>muholdkepek.filter</a:t>
            </a:r>
            <a:r>
              <a:rPr lang="hu-HU" dirty="0" smtClean="0"/>
              <a:t>(</a:t>
            </a:r>
            <a:r>
              <a:rPr lang="hu-HU" dirty="0" err="1" smtClean="0"/>
              <a:t>ee.Filter.lte</a:t>
            </a:r>
            <a:r>
              <a:rPr lang="hu-HU" dirty="0"/>
              <a:t>("CLOUD_COVER", 20</a:t>
            </a:r>
            <a:r>
              <a:rPr lang="hu-HU" dirty="0" smtClean="0"/>
              <a:t>))</a:t>
            </a:r>
          </a:p>
          <a:p>
            <a:pPr lvl="2"/>
            <a:r>
              <a:rPr lang="hu-HU" dirty="0" err="1" smtClean="0"/>
              <a:t>orszagok.filter</a:t>
            </a:r>
            <a:r>
              <a:rPr lang="hu-HU" dirty="0" smtClean="0"/>
              <a:t>(</a:t>
            </a:r>
            <a:r>
              <a:rPr lang="hu-HU" dirty="0" err="1" smtClean="0"/>
              <a:t>ee.Filter.inList</a:t>
            </a:r>
            <a:r>
              <a:rPr lang="hu-HU" dirty="0"/>
              <a:t>("COUNTRY_NA", </a:t>
            </a:r>
            <a:r>
              <a:rPr lang="hu-HU" dirty="0" smtClean="0"/>
              <a:t>["</a:t>
            </a:r>
            <a:r>
              <a:rPr lang="hu-HU" dirty="0" err="1"/>
              <a:t>Austria</a:t>
            </a:r>
            <a:r>
              <a:rPr lang="hu-HU" dirty="0"/>
              <a:t>", "</a:t>
            </a:r>
            <a:r>
              <a:rPr lang="hu-HU" dirty="0" err="1"/>
              <a:t>Slovakia</a:t>
            </a:r>
            <a:r>
              <a:rPr lang="hu-HU" dirty="0" smtClean="0"/>
              <a:t>"]))</a:t>
            </a:r>
          </a:p>
          <a:p>
            <a:r>
              <a:rPr lang="hu-HU" dirty="0" smtClean="0"/>
              <a:t>mindezeket kombinálhatjuk</a:t>
            </a:r>
          </a:p>
          <a:p>
            <a:pPr lvl="1"/>
            <a:r>
              <a:rPr lang="hu-HU" dirty="0" smtClean="0"/>
              <a:t>ÉS művelet: </a:t>
            </a:r>
            <a:r>
              <a:rPr lang="hu-HU" dirty="0" err="1" smtClean="0"/>
              <a:t>ee.Filter.And</a:t>
            </a:r>
            <a:r>
              <a:rPr lang="hu-HU" dirty="0" smtClean="0"/>
              <a:t>() vagy egymás utáni .filter()</a:t>
            </a:r>
            <a:r>
              <a:rPr lang="hu-HU" dirty="0" err="1" smtClean="0"/>
              <a:t>-hívások</a:t>
            </a:r>
            <a:endParaRPr lang="hu-HU" dirty="0" smtClean="0"/>
          </a:p>
          <a:p>
            <a:pPr lvl="1"/>
            <a:r>
              <a:rPr lang="hu-HU" dirty="0" smtClean="0"/>
              <a:t>VAGY művelet: </a:t>
            </a:r>
            <a:r>
              <a:rPr lang="hu-HU" dirty="0" err="1" smtClean="0"/>
              <a:t>ee.Filter.Or</a:t>
            </a:r>
            <a:r>
              <a:rPr lang="hu-HU" dirty="0" smtClean="0"/>
              <a:t>()</a:t>
            </a:r>
          </a:p>
          <a:p>
            <a:pPr lvl="1"/>
            <a:r>
              <a:rPr lang="hu-HU" dirty="0" smtClean="0"/>
              <a:t>technikai okokból nagy kezdőbetűsek ezek a metódusok Pythonban</a:t>
            </a:r>
          </a:p>
          <a:p>
            <a:pPr marL="306388" lvl="1" indent="0">
              <a:buNone/>
            </a:pPr>
            <a:endParaRPr lang="hu-HU" dirty="0" smtClean="0"/>
          </a:p>
          <a:p>
            <a:pPr lvl="1"/>
            <a:endParaRPr lang="hu-HU" dirty="0" smtClean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Időbeli leválogatás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ee.Filter.date</a:t>
            </a:r>
            <a:r>
              <a:rPr lang="hu-HU" dirty="0" smtClean="0"/>
              <a:t>(start</a:t>
            </a:r>
            <a:r>
              <a:rPr lang="hu-HU" i="1" dirty="0" smtClean="0"/>
              <a:t>, end</a:t>
            </a:r>
            <a:r>
              <a:rPr lang="hu-HU" dirty="0" smtClean="0"/>
              <a:t>): szűkít adott napra vagy dátumtartományra</a:t>
            </a:r>
          </a:p>
          <a:p>
            <a:r>
              <a:rPr lang="hu-HU" dirty="0" err="1"/>
              <a:t>ee.Filter</a:t>
            </a:r>
            <a:r>
              <a:rPr lang="hu-HU" dirty="0"/>
              <a:t>.</a:t>
            </a:r>
            <a:r>
              <a:rPr lang="en-US" dirty="0" err="1"/>
              <a:t>dayOfYear</a:t>
            </a:r>
            <a:r>
              <a:rPr lang="hu-HU" dirty="0"/>
              <a:t>(start, end</a:t>
            </a:r>
            <a:r>
              <a:rPr lang="hu-HU" dirty="0" smtClean="0"/>
              <a:t>): szűkít az </a:t>
            </a:r>
            <a:r>
              <a:rPr lang="hu-HU" dirty="0"/>
              <a:t>év adott </a:t>
            </a:r>
            <a:r>
              <a:rPr lang="hu-HU" dirty="0" smtClean="0"/>
              <a:t>időszakára (napok sorszáma)</a:t>
            </a:r>
            <a:endParaRPr lang="en-US" dirty="0"/>
          </a:p>
          <a:p>
            <a:r>
              <a:rPr lang="hu-HU" dirty="0" err="1" smtClean="0"/>
              <a:t>ee.Filter</a:t>
            </a:r>
            <a:r>
              <a:rPr lang="hu-HU" dirty="0" smtClean="0"/>
              <a:t>.</a:t>
            </a:r>
            <a:r>
              <a:rPr lang="en-US" dirty="0" err="1" smtClean="0"/>
              <a:t>calendarRange</a:t>
            </a:r>
            <a:r>
              <a:rPr lang="en-US" dirty="0" smtClean="0"/>
              <a:t>(</a:t>
            </a:r>
            <a:r>
              <a:rPr lang="hu-HU" dirty="0" smtClean="0"/>
              <a:t>start, </a:t>
            </a:r>
            <a:r>
              <a:rPr lang="hu-HU" i="1" dirty="0" smtClean="0"/>
              <a:t>end, </a:t>
            </a:r>
            <a:r>
              <a:rPr lang="hu-HU" i="1" dirty="0" err="1" smtClean="0"/>
              <a:t>field</a:t>
            </a:r>
            <a:r>
              <a:rPr lang="hu-HU" i="1" dirty="0" smtClean="0"/>
              <a:t> = </a:t>
            </a:r>
            <a:r>
              <a:rPr lang="en-US" i="1" dirty="0"/>
              <a:t>"</a:t>
            </a:r>
            <a:r>
              <a:rPr lang="en-US" i="1" dirty="0" err="1"/>
              <a:t>day_of_year</a:t>
            </a:r>
            <a:r>
              <a:rPr lang="en-US" i="1" dirty="0"/>
              <a:t>"</a:t>
            </a:r>
            <a:r>
              <a:rPr lang="hu-HU" dirty="0" smtClean="0"/>
              <a:t>): szűkít adott időszakra, lehetőségek:</a:t>
            </a:r>
          </a:p>
          <a:p>
            <a:pPr lvl="1"/>
            <a:r>
              <a:rPr lang="hu-HU" dirty="0" smtClean="0"/>
              <a:t>év ("</a:t>
            </a:r>
            <a:r>
              <a:rPr lang="hu-HU" dirty="0" err="1" smtClean="0"/>
              <a:t>year</a:t>
            </a:r>
            <a:r>
              <a:rPr lang="hu-HU" dirty="0" smtClean="0"/>
              <a:t>"), hónap ("</a:t>
            </a:r>
            <a:r>
              <a:rPr lang="hu-HU" dirty="0" err="1" smtClean="0"/>
              <a:t>month</a:t>
            </a:r>
            <a:r>
              <a:rPr lang="hu-HU" dirty="0" smtClean="0"/>
              <a:t>")</a:t>
            </a:r>
          </a:p>
          <a:p>
            <a:pPr lvl="1"/>
            <a:r>
              <a:rPr lang="hu-HU" dirty="0" err="1" smtClean="0"/>
              <a:t>órá</a:t>
            </a:r>
            <a:r>
              <a:rPr lang="hu-HU" dirty="0" smtClean="0"/>
              <a:t> ("</a:t>
            </a:r>
            <a:r>
              <a:rPr lang="hu-HU" dirty="0" err="1" smtClean="0"/>
              <a:t>hour</a:t>
            </a:r>
            <a:r>
              <a:rPr lang="hu-HU" dirty="0" smtClean="0"/>
              <a:t>"), perc ("minute")</a:t>
            </a:r>
          </a:p>
          <a:p>
            <a:pPr lvl="1"/>
            <a:r>
              <a:rPr lang="hu-HU" dirty="0" smtClean="0"/>
              <a:t>év adott napja </a:t>
            </a:r>
            <a:r>
              <a:rPr lang="hu-HU" dirty="0"/>
              <a:t>("</a:t>
            </a:r>
            <a:r>
              <a:rPr lang="hu-HU" dirty="0" err="1"/>
              <a:t>day</a:t>
            </a:r>
            <a:r>
              <a:rPr lang="hu-HU" dirty="0"/>
              <a:t>_of_</a:t>
            </a:r>
            <a:r>
              <a:rPr lang="hu-HU" dirty="0" err="1"/>
              <a:t>year</a:t>
            </a:r>
            <a:r>
              <a:rPr lang="hu-HU" dirty="0" smtClean="0"/>
              <a:t>")</a:t>
            </a:r>
          </a:p>
          <a:p>
            <a:pPr lvl="1"/>
            <a:r>
              <a:rPr lang="hu-HU" dirty="0" smtClean="0"/>
              <a:t>hónap adott napja </a:t>
            </a:r>
            <a:r>
              <a:rPr lang="hu-HU" dirty="0"/>
              <a:t>("</a:t>
            </a:r>
            <a:r>
              <a:rPr lang="hu-HU" dirty="0" err="1" smtClean="0"/>
              <a:t>day</a:t>
            </a:r>
            <a:r>
              <a:rPr lang="hu-HU" dirty="0" smtClean="0"/>
              <a:t>_of_</a:t>
            </a:r>
            <a:r>
              <a:rPr lang="hu-HU" dirty="0" err="1" smtClean="0"/>
              <a:t>month</a:t>
            </a:r>
            <a:r>
              <a:rPr lang="hu-HU" dirty="0" smtClean="0"/>
              <a:t>")</a:t>
            </a:r>
          </a:p>
          <a:p>
            <a:pPr lvl="1"/>
            <a:r>
              <a:rPr lang="hu-HU" dirty="0" smtClean="0"/>
              <a:t>hét adott napja ("</a:t>
            </a:r>
            <a:r>
              <a:rPr lang="hu-HU" dirty="0" err="1" smtClean="0"/>
              <a:t>day</a:t>
            </a:r>
            <a:r>
              <a:rPr lang="hu-HU" dirty="0" smtClean="0"/>
              <a:t>_of_</a:t>
            </a:r>
            <a:r>
              <a:rPr lang="hu-HU" dirty="0" err="1" smtClean="0"/>
              <a:t>week</a:t>
            </a:r>
            <a:r>
              <a:rPr lang="hu-HU" dirty="0" smtClean="0"/>
              <a:t>")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8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Térbeli leválogatás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ee.Filter.intersects</a:t>
            </a:r>
            <a:r>
              <a:rPr lang="hu-HU" dirty="0" smtClean="0"/>
              <a:t>(</a:t>
            </a:r>
            <a:r>
              <a:rPr lang="en-US" dirty="0" err="1" smtClean="0"/>
              <a:t>leftField</a:t>
            </a:r>
            <a:r>
              <a:rPr lang="hu-HU" dirty="0" smtClean="0"/>
              <a:t>, </a:t>
            </a:r>
            <a:r>
              <a:rPr lang="en-US" dirty="0" err="1" smtClean="0"/>
              <a:t>rightValue</a:t>
            </a:r>
            <a:r>
              <a:rPr lang="hu-HU" dirty="0" smtClean="0"/>
              <a:t>): összemetsződés</a:t>
            </a:r>
          </a:p>
          <a:p>
            <a:r>
              <a:rPr lang="hu-HU" dirty="0" err="1" smtClean="0"/>
              <a:t>ee.Filter.contains</a:t>
            </a:r>
            <a:r>
              <a:rPr lang="hu-HU" dirty="0" smtClean="0"/>
              <a:t>(</a:t>
            </a:r>
            <a:r>
              <a:rPr lang="en-US" dirty="0" err="1"/>
              <a:t>leftField</a:t>
            </a:r>
            <a:r>
              <a:rPr lang="hu-HU" dirty="0"/>
              <a:t>, </a:t>
            </a:r>
            <a:r>
              <a:rPr lang="en-US" dirty="0" err="1"/>
              <a:t>rightValue</a:t>
            </a:r>
            <a:r>
              <a:rPr lang="hu-HU" dirty="0" smtClean="0"/>
              <a:t>): tartalmazás</a:t>
            </a:r>
          </a:p>
          <a:p>
            <a:r>
              <a:rPr lang="hu-HU" dirty="0" err="1" smtClean="0"/>
              <a:t>ee.Filter.disjoint</a:t>
            </a:r>
            <a:r>
              <a:rPr lang="hu-HU" dirty="0" smtClean="0"/>
              <a:t>(</a:t>
            </a:r>
            <a:r>
              <a:rPr lang="en-US" dirty="0" err="1"/>
              <a:t>leftField</a:t>
            </a:r>
            <a:r>
              <a:rPr lang="hu-HU" dirty="0"/>
              <a:t>, </a:t>
            </a:r>
            <a:r>
              <a:rPr lang="en-US" dirty="0" err="1"/>
              <a:t>rightValue</a:t>
            </a:r>
            <a:r>
              <a:rPr lang="hu-HU" dirty="0" smtClean="0"/>
              <a:t>): </a:t>
            </a:r>
            <a:r>
              <a:rPr lang="hu-HU" dirty="0" err="1" smtClean="0"/>
              <a:t>diszjunktság</a:t>
            </a:r>
            <a:endParaRPr lang="hu-HU" dirty="0"/>
          </a:p>
          <a:p>
            <a:r>
              <a:rPr lang="hu-HU" dirty="0" err="1" smtClean="0"/>
              <a:t>ee.Filter.isContained</a:t>
            </a:r>
            <a:r>
              <a:rPr lang="hu-HU" dirty="0" smtClean="0"/>
              <a:t>(</a:t>
            </a:r>
            <a:r>
              <a:rPr lang="en-US" dirty="0" err="1"/>
              <a:t>leftField</a:t>
            </a:r>
            <a:r>
              <a:rPr lang="hu-HU" dirty="0"/>
              <a:t>, </a:t>
            </a:r>
            <a:r>
              <a:rPr lang="en-US" dirty="0" err="1"/>
              <a:t>rightValue</a:t>
            </a:r>
            <a:r>
              <a:rPr lang="hu-HU" dirty="0" smtClean="0"/>
              <a:t>): beleesés</a:t>
            </a:r>
          </a:p>
          <a:p>
            <a:endParaRPr lang="hu-HU" dirty="0" smtClean="0"/>
          </a:p>
          <a:p>
            <a:r>
              <a:rPr lang="hu-HU" dirty="0" err="1" smtClean="0"/>
              <a:t>ee.Filter.withinDistance</a:t>
            </a:r>
            <a:r>
              <a:rPr lang="hu-HU" dirty="0" smtClean="0"/>
              <a:t>(</a:t>
            </a:r>
            <a:r>
              <a:rPr lang="hu-HU" dirty="0" err="1" smtClean="0"/>
              <a:t>distance</a:t>
            </a:r>
            <a:r>
              <a:rPr lang="hu-HU" dirty="0"/>
              <a:t>, </a:t>
            </a:r>
            <a:r>
              <a:rPr lang="hu-HU" dirty="0" err="1"/>
              <a:t>leftField</a:t>
            </a:r>
            <a:r>
              <a:rPr lang="hu-HU" dirty="0"/>
              <a:t>, </a:t>
            </a:r>
            <a:r>
              <a:rPr lang="hu-HU" dirty="0" err="1"/>
              <a:t>rightValue</a:t>
            </a:r>
            <a:r>
              <a:rPr lang="hu-HU" dirty="0" smtClean="0"/>
              <a:t>): adott távolságon belül esés</a:t>
            </a:r>
          </a:p>
          <a:p>
            <a:endParaRPr lang="hu-HU" dirty="0" smtClean="0"/>
          </a:p>
          <a:p>
            <a:r>
              <a:rPr lang="hu-HU" dirty="0" err="1" smtClean="0"/>
              <a:t>ee.Filter.bounds</a:t>
            </a:r>
            <a:r>
              <a:rPr lang="hu-HU" dirty="0" smtClean="0"/>
              <a:t>(</a:t>
            </a:r>
            <a:r>
              <a:rPr lang="en-US" dirty="0" smtClean="0"/>
              <a:t>geometry</a:t>
            </a:r>
            <a:r>
              <a:rPr lang="hu-HU" dirty="0" smtClean="0"/>
              <a:t>): összemetsződés</a:t>
            </a:r>
            <a:endParaRPr lang="en-US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6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10193</TotalTime>
  <Words>1188</Words>
  <Application>Microsoft Office PowerPoint</Application>
  <PresentationFormat>Szélesvásznú</PresentationFormat>
  <Paragraphs>178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6" baseType="lpstr">
      <vt:lpstr>Arial</vt:lpstr>
      <vt:lpstr>Arial Narrow</vt:lpstr>
      <vt:lpstr>Calibri</vt:lpstr>
      <vt:lpstr>Courier New</vt:lpstr>
      <vt:lpstr>Wingdings</vt:lpstr>
      <vt:lpstr>Office-téma</vt:lpstr>
      <vt:lpstr>Google Earth Engine 2.</vt:lpstr>
      <vt:lpstr>Adatfeltöltés</vt:lpstr>
      <vt:lpstr>Metódusláncolat</vt:lpstr>
      <vt:lpstr>Metódusláncolat</vt:lpstr>
      <vt:lpstr>Metódusláncolat</vt:lpstr>
      <vt:lpstr>1. feladat – metódusláncolat</vt:lpstr>
      <vt:lpstr>Leválogatás</vt:lpstr>
      <vt:lpstr>Időbeli leválogatás</vt:lpstr>
      <vt:lpstr>Térbeli leválogatás</vt:lpstr>
      <vt:lpstr>Térbeli leválogatás</vt:lpstr>
      <vt:lpstr>Térbeli leválogatás</vt:lpstr>
      <vt:lpstr>Mezőérték/képtulajdonság szerinti leválogatás</vt:lpstr>
      <vt:lpstr>Leválogatás</vt:lpstr>
      <vt:lpstr>Leválogatás</vt:lpstr>
      <vt:lpstr>3. feladat – leválogatás</vt:lpstr>
      <vt:lpstr>3. feladat – leválogatás</vt:lpstr>
      <vt:lpstr>4. feladat – leválogatás</vt:lpstr>
      <vt:lpstr>Mezőérték/képtulajdonság szerinti leválogatás – részleges szövegegyezések</vt:lpstr>
      <vt:lpstr>5. feladat – leválogatás</vt:lpstr>
      <vt:lpstr>Köszönöm a figyelmet!</vt:lpstr>
    </vt:vector>
  </TitlesOfParts>
  <Company>MTA ÖK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Ismerkedés, tematika, követelmény</dc:title>
  <dc:creator>BFÁkos</dc:creator>
  <cp:lastModifiedBy>BFÁkos</cp:lastModifiedBy>
  <cp:revision>460</cp:revision>
  <dcterms:created xsi:type="dcterms:W3CDTF">2021-09-14T06:27:21Z</dcterms:created>
  <dcterms:modified xsi:type="dcterms:W3CDTF">2023-05-10T07:18:21Z</dcterms:modified>
</cp:coreProperties>
</file>